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371" r:id="rId2"/>
    <p:sldId id="372" r:id="rId3"/>
    <p:sldId id="373" r:id="rId4"/>
    <p:sldId id="374" r:id="rId5"/>
    <p:sldId id="261" r:id="rId6"/>
    <p:sldId id="351" r:id="rId7"/>
    <p:sldId id="260" r:id="rId8"/>
    <p:sldId id="368" r:id="rId9"/>
    <p:sldId id="275" r:id="rId10"/>
    <p:sldId id="363" r:id="rId11"/>
    <p:sldId id="262" r:id="rId12"/>
    <p:sldId id="263" r:id="rId13"/>
    <p:sldId id="264" r:id="rId14"/>
    <p:sldId id="265" r:id="rId15"/>
    <p:sldId id="364" r:id="rId16"/>
    <p:sldId id="365" r:id="rId17"/>
    <p:sldId id="268" r:id="rId18"/>
    <p:sldId id="269" r:id="rId1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323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535495B-33CB-6131-E500-F73FF3BAB43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A Study Of The Psalms (51)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E208FF-E907-B142-C247-F5C4AFC9CB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209" y="0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12/4/2022 am class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33541C-7F3A-0353-3A15-0C910FC1705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8D0434-64CA-8DC2-7A85-F3A0982E41B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209" y="9120653"/>
            <a:ext cx="3170357" cy="480547"/>
          </a:xfrm>
          <a:prstGeom prst="rect">
            <a:avLst/>
          </a:prstGeom>
        </p:spPr>
        <p:txBody>
          <a:bodyPr vert="horz" lIns="93790" tIns="46895" rIns="93790" bIns="46895" rtlCol="0" anchor="b"/>
          <a:lstStyle>
            <a:lvl1pPr algn="r">
              <a:defRPr sz="1200"/>
            </a:lvl1pPr>
          </a:lstStyle>
          <a:p>
            <a:fld id="{45DD8D2D-4F61-44A5-9772-DB72957979EF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86141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l">
              <a:defRPr sz="1200"/>
            </a:lvl1pPr>
          </a:lstStyle>
          <a:p>
            <a:r>
              <a:rPr lang="en-US"/>
              <a:t>Class – A Study Of The Psalms (51)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1" tIns="48325" rIns="96651" bIns="48325" rtlCol="0"/>
          <a:lstStyle>
            <a:lvl1pPr algn="r">
              <a:defRPr sz="1200"/>
            </a:lvl1pPr>
          </a:lstStyle>
          <a:p>
            <a:r>
              <a:rPr lang="en-US"/>
              <a:t>12/4/2022 am class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1" tIns="48325" rIns="96651" bIns="483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2"/>
          </a:xfrm>
          <a:prstGeom prst="rect">
            <a:avLst/>
          </a:prstGeom>
        </p:spPr>
        <p:txBody>
          <a:bodyPr vert="horz" lIns="96651" tIns="48325" rIns="96651" bIns="4832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1" tIns="48325" rIns="96651" bIns="48325" rtlCol="0" anchor="b"/>
          <a:lstStyle>
            <a:lvl1pPr algn="r">
              <a:defRPr sz="1200"/>
            </a:lvl1pPr>
          </a:lstStyle>
          <a:p>
            <a:fld id="{16C9FB86-4903-4A05-9396-ED55277E31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54645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50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C16309B-406F-478A-9A99-91EFEFB3FA5E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defTabSz="96650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3AAE2A-72D5-9574-7E09-29429983C25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12/4/2022 am class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4C641B-8A6F-0983-0552-9A5A51FBD7B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416AB62F-F011-C56E-0F6F-A48206D7E35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(51)</a:t>
            </a:r>
          </a:p>
        </p:txBody>
      </p:sp>
    </p:spTree>
    <p:extLst>
      <p:ext uri="{BB962C8B-B14F-4D97-AF65-F5344CB8AC3E}">
        <p14:creationId xmlns:p14="http://schemas.microsoft.com/office/powerpoint/2010/main" val="3920281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50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C16309B-406F-478A-9A99-91EFEFB3FA5E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defTabSz="96650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7453C5-456A-764C-2B3C-13ED9DF381B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12/4/2022 am class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43EAA-DC6A-E639-D8F2-4ACC4911295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E393115C-C2BE-9B99-281C-4A7CFBD4C5C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(51)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66506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C16309B-406F-478A-9A99-91EFEFB3FA5E}" type="slidenum">
              <a:rPr lang="en-US">
                <a:solidFill>
                  <a:prstClr val="black"/>
                </a:solidFill>
                <a:latin typeface="Times New Roman" pitchFamily="18" charset="0"/>
              </a:rPr>
              <a:pPr defTabSz="966506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B383CB-9E0E-4D39-9C4C-1D7E1FFB3B7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12/4/2022 am class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F04499-6C1B-8FF8-046E-8152BBCAFE3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  <p:sp>
        <p:nvSpPr>
          <p:cNvPr id="7" name="Header Placeholder 6">
            <a:extLst>
              <a:ext uri="{FF2B5EF4-FFF2-40B4-BE49-F238E27FC236}">
                <a16:creationId xmlns:a16="http://schemas.microsoft.com/office/drawing/2014/main" id="{318F9196-D906-DBB1-5C99-2E07DB59FE2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Class – A Study Of The Psalms (51)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/>
          </a:p>
        </p:txBody>
      </p:sp>
      <p:sp>
        <p:nvSpPr>
          <p:cNvPr id="35533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553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55337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8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5533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b="1"/>
            </a:lvl1pPr>
          </a:lstStyle>
          <a:p>
            <a:fld id="{31AA3766-CA1C-44FE-85F6-500774F20A7E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5342" name="Group 14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55331" name="Rectangle 3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2" name="Rectangle 4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3" name="Rectangle 5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34" name="Rectangle 6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5340" name="Line 12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5341" name="Rectangle 13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62583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54CFBB-18A8-46E9-8151-30C5601365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5010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7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7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9C6EBD-4B9B-4A29-89A0-EA9E3E70AFC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3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56EAC-D8AB-4697-843D-4B97ABDAD91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874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47122-0D00-434C-8980-1A807CDF051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31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03860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41B447-D81E-4DEE-910D-8B6C120780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372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51FB7C-F784-47E8-8CAE-F32F185013A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97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8DB1DD-A924-4E34-927D-ACD561AE269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1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6119E2-835B-46F6-A55C-0B6B72B880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122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4D5B72-1952-48F5-8470-AB05FB94D48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38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112828-B590-4FE9-A659-F70E029BC33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3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  <a:alpha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28800"/>
            <a:ext cx="8229600" cy="430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543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Arial" charset="0"/>
              </a:defRPr>
            </a:lvl1pPr>
          </a:lstStyle>
          <a:p>
            <a:fld id="{AE1E627A-7E0D-4E54-87F9-74DAB094553C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54329" name="Group 25"/>
          <p:cNvGrpSpPr>
            <a:grpSpLocks/>
          </p:cNvGrpSpPr>
          <p:nvPr/>
        </p:nvGrpSpPr>
        <p:grpSpPr bwMode="auto">
          <a:xfrm>
            <a:off x="279400" y="152400"/>
            <a:ext cx="8686800" cy="1600200"/>
            <a:chOff x="176" y="96"/>
            <a:chExt cx="5472" cy="1008"/>
          </a:xfrm>
        </p:grpSpPr>
        <p:sp>
          <p:nvSpPr>
            <p:cNvPr id="354311" name="Line 7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4312" name="Rectangle 8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3" name="Rectangle 9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4" name="Rectangle 10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  <p:sp>
          <p:nvSpPr>
            <p:cNvPr id="354315" name="Rectangle 11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/>
            </a:p>
          </p:txBody>
        </p:sp>
      </p:grpSp>
    </p:spTree>
    <p:extLst>
      <p:ext uri="{BB962C8B-B14F-4D97-AF65-F5344CB8AC3E}">
        <p14:creationId xmlns:p14="http://schemas.microsoft.com/office/powerpoint/2010/main" val="116616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674674"/>
            <a:ext cx="7696200" cy="1754326"/>
          </a:xfrm>
        </p:spPr>
        <p:txBody>
          <a:bodyPr>
            <a:sp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emibold" pitchFamily="34" charset="0"/>
                <a:cs typeface="Segoe UI Semibold" pitchFamily="34" charset="0"/>
              </a:rPr>
              <a:t>Security Of Those Who Trust In The Lord …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765550"/>
            <a:ext cx="7696200" cy="646331"/>
          </a:xfrm>
        </p:spPr>
        <p:txBody>
          <a:bodyPr>
            <a:spAutoFit/>
          </a:bodyPr>
          <a:lstStyle/>
          <a:p>
            <a:pPr algn="ctr"/>
            <a:r>
              <a:rPr lang="en-US" sz="3600" b="1" dirty="0">
                <a:latin typeface="Segoe UI" pitchFamily="34" charset="0"/>
                <a:cs typeface="Segoe UI" pitchFamily="34" charset="0"/>
              </a:rPr>
              <a:t>Psalms 37:8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AF7D3F5-F19D-70A8-70F4-75FC8D709CD6}"/>
              </a:ext>
            </a:extLst>
          </p:cNvPr>
          <p:cNvSpPr txBox="1"/>
          <p:nvPr/>
        </p:nvSpPr>
        <p:spPr>
          <a:xfrm>
            <a:off x="1958143" y="1035050"/>
            <a:ext cx="52277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Arial" panose="020B0604020202020204" pitchFamily="34" charset="0"/>
                <a:ea typeface="Arial" panose="020B0604020202020204" pitchFamily="34" charset="0"/>
                <a:cs typeface="Times New Roman" panose="02020603050405020304" pitchFamily="18" charset="0"/>
              </a:rPr>
              <a:t>Studying the Psalms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CF9C57B-7E8A-6CD0-95B6-D94FBE28B2EB}"/>
              </a:ext>
            </a:extLst>
          </p:cNvPr>
          <p:cNvSpPr txBox="1"/>
          <p:nvPr/>
        </p:nvSpPr>
        <p:spPr>
          <a:xfrm>
            <a:off x="3172456" y="5162556"/>
            <a:ext cx="27879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December 4, 2022</a:t>
            </a:r>
          </a:p>
        </p:txBody>
      </p:sp>
    </p:spTree>
    <p:extLst>
      <p:ext uri="{BB962C8B-B14F-4D97-AF65-F5344CB8AC3E}">
        <p14:creationId xmlns:p14="http://schemas.microsoft.com/office/powerpoint/2010/main" val="21928455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Why Are You Angry?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989" y="1866508"/>
            <a:ext cx="9030878" cy="4739759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b="1" u="sng" baseline="0" dirty="0"/>
              <a:t>Jesus became angry because of sin</a:t>
            </a:r>
            <a:r>
              <a:rPr lang="en-US" dirty="0"/>
              <a:t>.</a:t>
            </a:r>
            <a:endParaRPr lang="en-US" baseline="0" dirty="0"/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3000" baseline="0" dirty="0"/>
              <a:t>With the money changers in the temple.</a:t>
            </a:r>
            <a:br>
              <a:rPr lang="en-US" sz="3000" baseline="0" dirty="0"/>
            </a:br>
            <a:r>
              <a:rPr lang="en-US" sz="3000" b="1" baseline="0" dirty="0"/>
              <a:t>cf. John 2:17</a:t>
            </a:r>
            <a:r>
              <a:rPr lang="en-US" sz="3000" baseline="0" dirty="0"/>
              <a:t>, </a:t>
            </a:r>
            <a:r>
              <a:rPr lang="en-US" sz="3000" i="1" baseline="0" dirty="0"/>
              <a:t>“</a:t>
            </a:r>
            <a:r>
              <a:rPr lang="en-US" sz="3000" b="1" i="1" baseline="0" dirty="0"/>
              <a:t>make not my Father’s house a house of merchandise</a:t>
            </a:r>
            <a:r>
              <a:rPr lang="en-US" sz="3000" i="1" baseline="0" dirty="0"/>
              <a:t>.” </a:t>
            </a:r>
            <a:r>
              <a:rPr lang="en-US" sz="3000" baseline="0" dirty="0"/>
              <a:t>Jesus was </a:t>
            </a:r>
            <a:r>
              <a:rPr lang="en-US" sz="3000" i="1" baseline="0" dirty="0"/>
              <a:t>“</a:t>
            </a:r>
            <a:r>
              <a:rPr lang="en-US" sz="3000" b="1" i="1" baseline="0" dirty="0"/>
              <a:t>eaten up</a:t>
            </a:r>
            <a:r>
              <a:rPr lang="en-US" sz="3000" i="1" baseline="0" dirty="0"/>
              <a:t>” </a:t>
            </a:r>
            <a:r>
              <a:rPr lang="en-US" sz="3000" b="1" i="1" baseline="0" dirty="0"/>
              <a:t>with anger.</a:t>
            </a:r>
          </a:p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3000" baseline="0" dirty="0"/>
              <a:t>Later in His ministry He cast them out again</a:t>
            </a:r>
            <a:r>
              <a:rPr lang="en-US" sz="3000" i="1" baseline="0" dirty="0"/>
              <a:t>, “</a:t>
            </a:r>
            <a:r>
              <a:rPr lang="en-US" sz="3000" b="1" i="1" baseline="0" dirty="0"/>
              <a:t>And said unto them, It is written, My house shall be called the house of prayer; but ye have made it a den of thieves</a:t>
            </a:r>
            <a:r>
              <a:rPr lang="en-US" sz="3000" i="1" baseline="0" dirty="0"/>
              <a:t>”</a:t>
            </a:r>
            <a:r>
              <a:rPr lang="en-US" sz="3000" baseline="0" dirty="0"/>
              <a:t> (Matthew 21:13 KJV).</a:t>
            </a:r>
          </a:p>
          <a:p>
            <a:pPr>
              <a:spcBef>
                <a:spcPts val="0"/>
              </a:spcBef>
              <a:buNone/>
            </a:pPr>
            <a:r>
              <a:rPr lang="en-US" sz="3000" dirty="0"/>
              <a:t>3</a:t>
            </a:r>
            <a:r>
              <a:rPr lang="en-US" sz="3000" baseline="0" dirty="0"/>
              <a:t>.	When the Pharisees hardened their hearts as Jesus healed on the Sabbath day. Mark 3:1-6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Expression Of Anger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7649" y="1828800"/>
            <a:ext cx="8620125" cy="481978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i="1" baseline="0" dirty="0"/>
              <a:t>“</a:t>
            </a:r>
            <a:r>
              <a:rPr lang="en-US" b="1" i="1" baseline="0" dirty="0"/>
              <a:t>Be ye angry, and sin not</a:t>
            </a:r>
            <a:r>
              <a:rPr lang="en-US" i="1" baseline="0" dirty="0"/>
              <a:t> … </a:t>
            </a:r>
            <a:r>
              <a:rPr lang="en-US" b="1" i="1" baseline="0" dirty="0"/>
              <a:t>neither give place to the devil</a:t>
            </a:r>
            <a:r>
              <a:rPr lang="en-US" i="1" baseline="0" dirty="0"/>
              <a:t>.”</a:t>
            </a:r>
            <a:r>
              <a:rPr lang="en-US" b="1" baseline="0" dirty="0"/>
              <a:t> Ephesians 4:26-27</a:t>
            </a:r>
          </a:p>
          <a:p>
            <a:pPr>
              <a:buNone/>
            </a:pPr>
            <a:r>
              <a:rPr lang="en-US" dirty="0"/>
              <a:t>NOTE: S</a:t>
            </a:r>
            <a:r>
              <a:rPr lang="en-US" baseline="0" dirty="0"/>
              <a:t>ome situations actually do expect anger … righteous anger.</a:t>
            </a:r>
          </a:p>
          <a:p>
            <a:pPr>
              <a:buNone/>
            </a:pPr>
            <a:r>
              <a:rPr lang="en-US" baseline="0" dirty="0"/>
              <a:t>1.	Moses came down from Sinai and found Israel embroiled in idolatry and revelry.</a:t>
            </a:r>
            <a:br>
              <a:rPr lang="en-US" baseline="0" dirty="0"/>
            </a:br>
            <a:r>
              <a:rPr lang="en-US" baseline="0" dirty="0"/>
              <a:t>(Exodus 32:1, 19-20)</a:t>
            </a:r>
          </a:p>
          <a:p>
            <a:pPr>
              <a:buNone/>
            </a:pPr>
            <a:r>
              <a:rPr lang="en-US" baseline="0" dirty="0"/>
              <a:t>2.	Potiphar came home to his wife crying about an assault on her by Joseph. (cf. Genesis 39:19ff)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How Do We Behave In Anger?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32" y="1800519"/>
            <a:ext cx="8620125" cy="5029200"/>
          </a:xfrm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Cain killed Abel, lied to God. Genesis 4:7-9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Saul sought to kill David. 1 Samuel 18:7-9</a:t>
            </a:r>
          </a:p>
          <a:p>
            <a:pPr marL="514350" indent="-514350">
              <a:buAutoNum type="arabicPeriod" startAt="3"/>
            </a:pPr>
            <a:r>
              <a:rPr lang="en-US" dirty="0"/>
              <a:t>Haman sought to kill ALL the Jews because Mordecai refused to bow before him. Esther 3:6</a:t>
            </a:r>
          </a:p>
          <a:p>
            <a:pPr marL="514350" indent="-514350">
              <a:buAutoNum type="arabicPeriod" startAt="3"/>
            </a:pPr>
            <a:r>
              <a:rPr lang="en-US" dirty="0"/>
              <a:t>Jews crucified Jesus and stoned Stephen.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Tantrums, yell, stomp, and kick, throw things, say things to hurt. Such unrestrained behavior is NEVER right! It is sinful!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Anger Must Not Void Self-Control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5795" y="1828800"/>
            <a:ext cx="8526544" cy="2357568"/>
          </a:xfrm>
        </p:spPr>
        <p:txBody>
          <a:bodyPr wrap="square">
            <a:spAutoFit/>
          </a:bodyPr>
          <a:lstStyle/>
          <a:p>
            <a:r>
              <a:rPr lang="en-US" dirty="0"/>
              <a:t>Self-Control commanded.</a:t>
            </a:r>
          </a:p>
          <a:p>
            <a:pPr lvl="1"/>
            <a:r>
              <a:rPr lang="en-US" sz="3200" dirty="0"/>
              <a:t>Virtues. 2 Peter 1:5-7</a:t>
            </a:r>
          </a:p>
          <a:p>
            <a:pPr lvl="1"/>
            <a:r>
              <a:rPr lang="en-US" sz="3200" dirty="0"/>
              <a:t>Fruit of the Spirit. Galatians 5:22-23</a:t>
            </a:r>
          </a:p>
          <a:p>
            <a:pPr lvl="1"/>
            <a:r>
              <a:rPr lang="en-US" sz="3200" dirty="0"/>
              <a:t>Example of Jesus demands it. 1 Peter 2:22-23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975" y="1766449"/>
            <a:ext cx="8908330" cy="5090624"/>
          </a:xfrm>
        </p:spPr>
        <p:txBody>
          <a:bodyPr wrap="square">
            <a:spAutoFit/>
          </a:bodyPr>
          <a:lstStyle/>
          <a:p>
            <a:r>
              <a:rPr lang="en-US" sz="2800" baseline="0" dirty="0"/>
              <a:t>Proverbs 16:32, </a:t>
            </a:r>
            <a:r>
              <a:rPr lang="en-US" sz="2800" i="1" baseline="0" dirty="0"/>
              <a:t>“He that is slow to anger is better than the mighty; And he that ruleth his spirit, than he that taketh a city.”</a:t>
            </a:r>
          </a:p>
          <a:p>
            <a:r>
              <a:rPr lang="en-US" sz="2800" baseline="0" dirty="0"/>
              <a:t>Proverbs 14:29, </a:t>
            </a:r>
            <a:r>
              <a:rPr lang="en-US" sz="2800" i="1" baseline="0" dirty="0"/>
              <a:t>“He that is slow to anger is of great understanding; But he that is hasty of spirit </a:t>
            </a:r>
            <a:r>
              <a:rPr lang="en-US" sz="2800" i="1" baseline="0" dirty="0" err="1"/>
              <a:t>exalteth</a:t>
            </a:r>
            <a:r>
              <a:rPr lang="en-US" sz="2800" i="1" baseline="0" dirty="0"/>
              <a:t> folly.”</a:t>
            </a:r>
          </a:p>
          <a:p>
            <a:r>
              <a:rPr lang="en-US" sz="2800" baseline="0" dirty="0"/>
              <a:t>Proverbs 19:11, </a:t>
            </a:r>
            <a:r>
              <a:rPr lang="en-US" sz="2800" i="1" baseline="0" dirty="0"/>
              <a:t>“The discretion of a man </a:t>
            </a:r>
            <a:r>
              <a:rPr lang="en-US" sz="2800" i="1" baseline="0" dirty="0" err="1"/>
              <a:t>maketh</a:t>
            </a:r>
            <a:r>
              <a:rPr lang="en-US" sz="2800" i="1" baseline="0" dirty="0"/>
              <a:t> him slow to anger; And it is his glory to pass over a transgression.”</a:t>
            </a:r>
          </a:p>
          <a:p>
            <a:r>
              <a:rPr lang="en-US" sz="2800" baseline="0" dirty="0"/>
              <a:t>Proverbs 15:18, </a:t>
            </a:r>
            <a:r>
              <a:rPr lang="en-US" sz="2800" i="1" baseline="0" dirty="0"/>
              <a:t>“A wrathful man stirreth up contention; But he that is slow to anger appeaseth strife.”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724284-5B7F-0608-C905-AFC81CEDC7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sz="4400" b="1" baseline="0" dirty="0">
                <a:solidFill>
                  <a:schemeClr val="tx1"/>
                </a:solidFill>
              </a:rPr>
              <a:t>Wise Man Controls His Anger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38744"/>
            <a:ext cx="8229600" cy="4302125"/>
          </a:xfrm>
        </p:spPr>
        <p:txBody>
          <a:bodyPr/>
          <a:lstStyle/>
          <a:p>
            <a:r>
              <a:rPr lang="en-US" baseline="0" dirty="0"/>
              <a:t>Ecclesiastes 7:9, </a:t>
            </a:r>
            <a:r>
              <a:rPr lang="en-US" i="1" baseline="0" dirty="0"/>
              <a:t>“Be not hasty in thy spirit to be angry; for anger resteth in the bosom of fools.”</a:t>
            </a:r>
            <a:r>
              <a:rPr lang="en-US" i="1" dirty="0"/>
              <a:t> </a:t>
            </a:r>
          </a:p>
          <a:p>
            <a:pPr>
              <a:buNone/>
            </a:pPr>
            <a:endParaRPr lang="en-US" i="1" dirty="0"/>
          </a:p>
          <a:p>
            <a:r>
              <a:rPr lang="en-US" dirty="0"/>
              <a:t>Proverbs 29:11, </a:t>
            </a:r>
            <a:r>
              <a:rPr lang="en-US" i="1" dirty="0"/>
              <a:t>“A fool uttereth all his anger; But a wise man keepeth it back and stilleth it.”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06B1446-A283-A8EC-B685-7F4DCB8FB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846" y="699567"/>
            <a:ext cx="8983743" cy="769441"/>
          </a:xfrm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4300" b="1" baseline="0" dirty="0">
                <a:solidFill>
                  <a:schemeClr val="tx1"/>
                </a:solidFill>
              </a:rPr>
              <a:t>The Fool Does Not Control His Anger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In Anger, What Do You Say?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81336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u="sng" dirty="0"/>
              <a:t>Do you say insulting, hurtful things</a:t>
            </a:r>
            <a:r>
              <a:rPr lang="en-US" sz="3600" i="1" dirty="0"/>
              <a:t>?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Proverbs 18:21, </a:t>
            </a:r>
            <a:r>
              <a:rPr lang="en-US" i="1" dirty="0"/>
              <a:t>“</a:t>
            </a:r>
            <a:r>
              <a:rPr lang="en-US" i="1" baseline="0" dirty="0"/>
              <a:t>Death and life are in the power of the tongue …”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Proverbs 12:18, </a:t>
            </a:r>
            <a:r>
              <a:rPr lang="en-US" i="1" baseline="0" dirty="0"/>
              <a:t>“There is that speaketh rashly like the piercings of a sword”</a:t>
            </a:r>
          </a:p>
          <a:p>
            <a:pPr>
              <a:buFont typeface="Wingdings" pitchFamily="2" charset="2"/>
              <a:buChar char="Ø"/>
            </a:pPr>
            <a:r>
              <a:rPr lang="en-US" dirty="0"/>
              <a:t>Proverbs 16:27-28, </a:t>
            </a:r>
            <a:r>
              <a:rPr lang="en-US" i="1" dirty="0"/>
              <a:t>“</a:t>
            </a:r>
            <a:r>
              <a:rPr lang="en-US" i="1" baseline="0" dirty="0"/>
              <a:t>An ungodly man digs up evil, and it is on his lips like a burning fire. A perverse man sows strife, and a whisperer separates the best of friends” (KJV).</a:t>
            </a:r>
            <a:endParaRPr lang="en-US" i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In Anger, What Do You Say?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49" y="1943100"/>
            <a:ext cx="8889476" cy="4708981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u="sng" baseline="0" dirty="0"/>
              <a:t>Do you curse</a:t>
            </a:r>
            <a:r>
              <a:rPr lang="en-US" baseline="0" dirty="0"/>
              <a:t>?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sz="3000" dirty="0"/>
              <a:t>Exodus 20:7, </a:t>
            </a:r>
            <a:r>
              <a:rPr lang="en-US" sz="3000" i="1" dirty="0"/>
              <a:t>“</a:t>
            </a:r>
            <a:r>
              <a:rPr lang="en-US" sz="3000" i="1" baseline="0" dirty="0"/>
              <a:t>Thou shalt not take the name of Jehovah thy God in vain, for Jehovah will not hold him guiltless that taketh his name in vain”</a:t>
            </a:r>
          </a:p>
          <a:p>
            <a:pPr>
              <a:spcBef>
                <a:spcPts val="0"/>
              </a:spcBef>
            </a:pPr>
            <a:r>
              <a:rPr lang="en-US" sz="3000" dirty="0"/>
              <a:t>Leviticus 24:14, </a:t>
            </a:r>
            <a:r>
              <a:rPr lang="en-US" sz="3000" i="1" dirty="0"/>
              <a:t>“</a:t>
            </a:r>
            <a:r>
              <a:rPr lang="en-US" sz="3000" i="1" baseline="0" dirty="0"/>
              <a:t>Bring forth him that cursed without the camp … and let all the congregation stone him”</a:t>
            </a:r>
          </a:p>
          <a:p>
            <a:pPr>
              <a:spcBef>
                <a:spcPts val="0"/>
              </a:spcBef>
            </a:pPr>
            <a:r>
              <a:rPr lang="en-US" sz="3000" dirty="0"/>
              <a:t>Ephesians 4:29, </a:t>
            </a:r>
            <a:r>
              <a:rPr lang="en-US" sz="3000" i="1" dirty="0"/>
              <a:t>“</a:t>
            </a:r>
            <a:r>
              <a:rPr lang="en-US" sz="3000" i="1" baseline="0" dirty="0"/>
              <a:t>Let no corrupt speech proceed out of your mouth, but such as is good for edifying as the need may be that it may give grace to them that hear”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baseline="0" dirty="0">
                <a:solidFill>
                  <a:schemeClr val="tx1"/>
                </a:solidFill>
              </a:rPr>
              <a:t>In Anger, What Do You Say?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056495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u="sng" baseline="0" dirty="0"/>
              <a:t>Do you argue</a:t>
            </a:r>
            <a:r>
              <a:rPr lang="en-US" sz="4000" baseline="0" dirty="0"/>
              <a:t>?</a:t>
            </a:r>
          </a:p>
          <a:p>
            <a:r>
              <a:rPr lang="en-US" sz="3400" dirty="0"/>
              <a:t>Proverbs 15:1, </a:t>
            </a:r>
            <a:r>
              <a:rPr lang="en-US" sz="3400" i="1" baseline="0" dirty="0"/>
              <a:t>“A soft answer turneth away wrath: but a grievous word stirreth up anger”</a:t>
            </a:r>
            <a:endParaRPr lang="en-US" sz="3400" baseline="0" dirty="0"/>
          </a:p>
          <a:p>
            <a:r>
              <a:rPr lang="en-US" sz="3400" dirty="0"/>
              <a:t>Colossians 4:6, </a:t>
            </a:r>
            <a:r>
              <a:rPr lang="en-US" sz="3400" i="1" dirty="0"/>
              <a:t>“</a:t>
            </a:r>
            <a:r>
              <a:rPr lang="en-US" sz="3400" i="1" baseline="0" dirty="0"/>
              <a:t>Let your speech be always with grace, seasoned with salt, that ye may know how ye ought to answer each one”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B36CD-55AB-C40A-50B3-3A8FB311A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Review: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9FEB1-B98C-2023-CE3F-023D2B9E1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598182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dirty="0"/>
              <a:t>“David would often have seen the Lord’s enemies appear to be flourishing.</a:t>
            </a:r>
          </a:p>
          <a:p>
            <a:r>
              <a:rPr lang="en-US" dirty="0"/>
              <a:t>“Goliath openly defied the armies of the living God (1 Samuel 17:4-11, 23-24).</a:t>
            </a:r>
          </a:p>
          <a:p>
            <a:r>
              <a:rPr lang="en-US" dirty="0"/>
              <a:t>“David’s anointing by Samuel did not lead him straight to the throne, but to a life hiding in wilderness regions [where Samuel tried to destroy him] (1 Samuel 22:1-2; 24:2; 26:2).”</a:t>
            </a:r>
          </a:p>
          <a:p>
            <a:pPr marL="0" indent="0">
              <a:buNone/>
            </a:pPr>
            <a:r>
              <a:rPr lang="en-US" sz="2000" dirty="0"/>
              <a:t>(Evan and Marie Blackmore, </a:t>
            </a:r>
            <a:r>
              <a:rPr lang="en-US" sz="2000" i="1" dirty="0"/>
              <a:t>Psalms (I)</a:t>
            </a:r>
            <a:r>
              <a:rPr lang="en-US" sz="2000" dirty="0"/>
              <a:t>, Truth Commentaries, page 411)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1FCDC-F9CA-10BC-B459-2EF443DA2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6EAC-D8AB-4697-843D-4B97ABDAD91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1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EB36CD-55AB-C40A-50B3-3A8FB311A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Review: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9FEB1-B98C-2023-CE3F-023D2B9E1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794" y="1828800"/>
            <a:ext cx="8469984" cy="483209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i="1" dirty="0"/>
              <a:t>“‘Absalom stole the hearts of the men of Israel,’</a:t>
            </a:r>
            <a:r>
              <a:rPr lang="en-US" dirty="0"/>
              <a:t> so that again David was forced to flee into the wilderness while the wicked flourished in the palace with thousands of supporters</a:t>
            </a:r>
            <a:br>
              <a:rPr lang="en-US" dirty="0"/>
            </a:br>
            <a:r>
              <a:rPr lang="en-US" dirty="0"/>
              <a:t>(2 Samuel 15:6, 14-28; 16:15-17:2, 11).</a:t>
            </a:r>
          </a:p>
          <a:p>
            <a:pPr>
              <a:spcBef>
                <a:spcPts val="0"/>
              </a:spcBef>
            </a:pPr>
            <a:r>
              <a:rPr lang="en-US" dirty="0"/>
              <a:t>“Yet, in all these situations David continued to trust in the Lord and was delivered (vv. 3, 40), whereas the wicked soon perished and were cut off.</a:t>
            </a:r>
            <a:r>
              <a:rPr lang="en-US" sz="2000" dirty="0">
                <a:latin typeface="Times New Roman"/>
              </a:rPr>
              <a:t>”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rgbClr val="660000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lang="en-US" sz="2000" dirty="0"/>
              <a:t>(Evan and Marie Blackmore, </a:t>
            </a:r>
            <a:r>
              <a:rPr lang="en-US" sz="2000" i="1" dirty="0"/>
              <a:t>Psalms (I)</a:t>
            </a:r>
            <a:r>
              <a:rPr lang="en-US" sz="2000" dirty="0"/>
              <a:t>, Truth Commentaries, page 411)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1FCDC-F9CA-10BC-B459-2EF443DA2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C56EAC-D8AB-4697-843D-4B97ABDAD91E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29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553200"/>
            <a:ext cx="1905000" cy="30480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itchFamily="34" charset="0"/>
              <a:ea typeface="+mn-ea"/>
              <a:cs typeface="Segoe UI" pitchFamily="34" charset="0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1A57134-D904-0625-2B9F-BC82166AFC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05000"/>
            <a:ext cx="8603530" cy="4799263"/>
          </a:xfr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ffectLst/>
                <a:ea typeface="Times New Roman" panose="02020603050405020304" pitchFamily="18" charset="0"/>
              </a:rPr>
              <a:t> </a:t>
            </a:r>
            <a:r>
              <a:rPr lang="en-US" u="sng" dirty="0">
                <a:effectLst/>
                <a:ea typeface="Times New Roman" panose="02020603050405020304" pitchFamily="18" charset="0"/>
              </a:rPr>
              <a:t>Don’t be angry</a:t>
            </a:r>
            <a:r>
              <a:rPr lang="en-US" dirty="0">
                <a:effectLst/>
                <a:ea typeface="Times New Roman" panose="02020603050405020304" pitchFamily="18" charset="0"/>
              </a:rPr>
              <a:t>. In fact, forsake the idea! When we fret, it causes harm. It will not accomplish any lasting good to sink to their level with an ungodly attitude.</a:t>
            </a:r>
          </a:p>
          <a:p>
            <a:pPr mar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dirty="0">
              <a:effectLst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>
                <a:cs typeface="Arial" panose="020B0604020202020204" pitchFamily="34" charset="0"/>
              </a:rPr>
              <a:t>Psalms 37:8, </a:t>
            </a:r>
            <a:r>
              <a:rPr lang="en-US" i="1" dirty="0">
                <a:cs typeface="Arial" panose="020B0604020202020204" pitchFamily="34" charset="0"/>
              </a:rPr>
              <a:t>“</a:t>
            </a:r>
            <a:r>
              <a:rPr lang="en-US" i="1" u="sng" dirty="0">
                <a:cs typeface="Arial" panose="020B0604020202020204" pitchFamily="34" charset="0"/>
              </a:rPr>
              <a:t>Cease from anger</a:t>
            </a:r>
            <a:r>
              <a:rPr lang="en-US" i="1" dirty="0">
                <a:cs typeface="Arial" panose="020B0604020202020204" pitchFamily="34" charset="0"/>
              </a:rPr>
              <a:t>, and </a:t>
            </a:r>
            <a:r>
              <a:rPr lang="en-US" i="1" u="sng" dirty="0">
                <a:cs typeface="Arial" panose="020B0604020202020204" pitchFamily="34" charset="0"/>
              </a:rPr>
              <a:t>forsake wrath</a:t>
            </a:r>
            <a:r>
              <a:rPr lang="en-US" i="1" dirty="0">
                <a:cs typeface="Arial" panose="020B0604020202020204" pitchFamily="34" charset="0"/>
              </a:rPr>
              <a:t>: </a:t>
            </a:r>
            <a:r>
              <a:rPr lang="en-US" i="1" u="sng" dirty="0">
                <a:cs typeface="Arial" panose="020B0604020202020204" pitchFamily="34" charset="0"/>
              </a:rPr>
              <a:t>Fret not thyself</a:t>
            </a:r>
            <a:r>
              <a:rPr lang="en-US" i="1" dirty="0">
                <a:cs typeface="Arial" panose="020B0604020202020204" pitchFamily="34" charset="0"/>
              </a:rPr>
              <a:t>, (it tendeth) only to evil-doing.”</a:t>
            </a:r>
            <a:r>
              <a:rPr lang="en-US" dirty="0">
                <a:cs typeface="Arial" panose="020B0604020202020204" pitchFamily="34" charset="0"/>
              </a:rPr>
              <a:t> (cf. James 1:20; 3:16)</a:t>
            </a:r>
          </a:p>
          <a:p>
            <a:pPr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dirty="0"/>
              <a:t>Fret: “Burn … with vexation” (</a:t>
            </a:r>
            <a:r>
              <a:rPr lang="en-US" dirty="0" err="1"/>
              <a:t>Rotherham</a:t>
            </a:r>
            <a:r>
              <a:rPr lang="en-US" dirty="0"/>
              <a:t>)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544AB53-267D-3577-44EF-AA9F14D20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665647"/>
            <a:ext cx="8991600" cy="754053"/>
          </a:xfrm>
        </p:spPr>
        <p:txBody>
          <a:bodyPr>
            <a:spAutoFit/>
          </a:bodyPr>
          <a:lstStyle/>
          <a:p>
            <a:r>
              <a:rPr lang="en-US" sz="43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Segoe UI Semibold" pitchFamily="34" charset="0"/>
              </a:rPr>
              <a:t>Summary … </a:t>
            </a:r>
            <a:r>
              <a:rPr lang="en-US" sz="4300" u="sng" dirty="0">
                <a:solidFill>
                  <a:schemeClr val="tx1"/>
                </a:solidFill>
                <a:ea typeface="Times New Roman" panose="02020603050405020304" pitchFamily="18" charset="0"/>
                <a:cs typeface="Segoe UI Semibold" panose="020B0702040204020203" pitchFamily="34" charset="0"/>
              </a:rPr>
              <a:t>Let God take care of it</a:t>
            </a:r>
            <a:r>
              <a:rPr lang="en-US" sz="4300" dirty="0">
                <a:solidFill>
                  <a:schemeClr val="tx1"/>
                </a:solidFill>
                <a:ea typeface="Times New Roman" panose="02020603050405020304" pitchFamily="18" charset="0"/>
                <a:cs typeface="Segoe UI Semibold" panose="020B0702040204020203" pitchFamily="34" charset="0"/>
              </a:rPr>
              <a:t>. </a:t>
            </a:r>
            <a:endParaRPr lang="en-US" sz="43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Segoe UI Semi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328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cs typeface="Segoe UI Semibold" pitchFamily="34" charset="0"/>
              </a:rPr>
              <a:t>The Sin of Anger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4524315"/>
          </a:xfrm>
        </p:spPr>
        <p:txBody>
          <a:bodyPr>
            <a:spAutoFit/>
          </a:bodyPr>
          <a:lstStyle/>
          <a:p>
            <a:pPr hangingPunct="0"/>
            <a:r>
              <a:rPr lang="en-US" dirty="0">
                <a:cs typeface="Segoe UI Semibold" pitchFamily="34" charset="0"/>
              </a:rPr>
              <a:t>A disposition of fury </a:t>
            </a:r>
            <a:r>
              <a:rPr lang="en-US" i="1" dirty="0">
                <a:cs typeface="Segoe UI" pitchFamily="34" charset="0"/>
              </a:rPr>
              <a:t>(</a:t>
            </a:r>
            <a:r>
              <a:rPr lang="en-US" i="1" dirty="0" err="1">
                <a:cs typeface="Segoe UI" pitchFamily="34" charset="0"/>
              </a:rPr>
              <a:t>orge</a:t>
            </a:r>
            <a:r>
              <a:rPr lang="en-US" i="1" dirty="0">
                <a:cs typeface="Segoe UI" pitchFamily="34" charset="0"/>
              </a:rPr>
              <a:t>)</a:t>
            </a:r>
            <a:r>
              <a:rPr lang="en-US" dirty="0">
                <a:cs typeface="Segoe UI" pitchFamily="34" charset="0"/>
              </a:rPr>
              <a:t>. Colossians 3:8</a:t>
            </a:r>
          </a:p>
          <a:p>
            <a:pPr lvl="1" hangingPunct="0"/>
            <a:r>
              <a:rPr lang="en-US" sz="3200" dirty="0">
                <a:cs typeface="Segoe UI" pitchFamily="34" charset="0"/>
              </a:rPr>
              <a:t>Does not produce good fruit. James 1:20</a:t>
            </a:r>
          </a:p>
          <a:p>
            <a:pPr lvl="1" hangingPunct="0"/>
            <a:r>
              <a:rPr lang="en-US" sz="3200" dirty="0">
                <a:cs typeface="Segoe UI" pitchFamily="34" charset="0"/>
              </a:rPr>
              <a:t>We can and must put away anger.</a:t>
            </a:r>
            <a:br>
              <a:rPr lang="en-US" sz="3200" dirty="0">
                <a:cs typeface="Segoe UI" pitchFamily="34" charset="0"/>
              </a:rPr>
            </a:br>
            <a:r>
              <a:rPr lang="en-US" sz="3200" dirty="0">
                <a:cs typeface="Segoe UI" pitchFamily="34" charset="0"/>
              </a:rPr>
              <a:t>Colossians 3:8</a:t>
            </a:r>
          </a:p>
          <a:p>
            <a:pPr hangingPunct="0"/>
            <a:r>
              <a:rPr lang="en-US" dirty="0">
                <a:cs typeface="Segoe UI Semibold" pitchFamily="34" charset="0"/>
              </a:rPr>
              <a:t>Repent of anger.</a:t>
            </a:r>
            <a:r>
              <a:rPr lang="en-US" dirty="0">
                <a:cs typeface="Segoe UI" pitchFamily="34" charset="0"/>
              </a:rPr>
              <a:t> Ephesians 4:26-27</a:t>
            </a:r>
          </a:p>
          <a:p>
            <a:pPr lvl="1" hangingPunct="0"/>
            <a:r>
              <a:rPr lang="en-US" sz="3200" dirty="0">
                <a:cs typeface="Segoe UI" pitchFamily="34" charset="0"/>
              </a:rPr>
              <a:t>Refuse anger when it begins … How?</a:t>
            </a:r>
          </a:p>
          <a:p>
            <a:pPr lvl="1" hangingPunct="0"/>
            <a:r>
              <a:rPr lang="en-US" sz="3200" dirty="0">
                <a:cs typeface="Segoe UI" pitchFamily="34" charset="0"/>
              </a:rPr>
              <a:t>Meditate on the Lord and trust in Him. Psalms 4:4-5 (Philippians 4:8)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553200"/>
            <a:ext cx="1905000" cy="30480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itchFamily="34" charset="0"/>
              <a:ea typeface="+mn-ea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  <a:cs typeface="Segoe UI Semibold" pitchFamily="34" charset="0"/>
              </a:rPr>
              <a:t>Anger: A Heart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2708434"/>
          </a:xfrm>
        </p:spPr>
        <p:txBody>
          <a:bodyPr>
            <a:spAutoFit/>
          </a:bodyPr>
          <a:lstStyle/>
          <a:p>
            <a:pPr marL="0" indent="0" algn="ctr">
              <a:spcBef>
                <a:spcPts val="1200"/>
              </a:spcBef>
              <a:buNone/>
            </a:pPr>
            <a:r>
              <a:rPr lang="en-US" sz="4000" dirty="0">
                <a:cs typeface="Segoe UI" pitchFamily="34" charset="0"/>
              </a:rPr>
              <a:t>Proverbs 23:7</a:t>
            </a:r>
          </a:p>
          <a:p>
            <a:pPr marL="0" indent="0" algn="ctr">
              <a:spcBef>
                <a:spcPts val="1200"/>
              </a:spcBef>
              <a:buNone/>
            </a:pPr>
            <a:r>
              <a:rPr lang="en-US" sz="4000" i="1" dirty="0">
                <a:cs typeface="Segoe UI" pitchFamily="34" charset="0"/>
              </a:rPr>
              <a:t>“For as he thinketh within himself, so is he: Eat and drink, saith he to thee; But his heart is not with thee.”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086600" y="6553200"/>
            <a:ext cx="1905000" cy="304800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C56EAC-D8AB-4697-843D-4B97ABDAD91E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Segoe UI" pitchFamily="34" charset="0"/>
              <a:ea typeface="+mn-ea"/>
              <a:cs typeface="Segoe U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Why Are You Angry?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1402" y="1847654"/>
            <a:ext cx="8889476" cy="4832092"/>
          </a:xfrm>
        </p:spPr>
        <p:txBody>
          <a:bodyPr wrap="square"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i="1" dirty="0"/>
              <a:t>“He that is upright in the way is an abomination to the wicked”</a:t>
            </a:r>
            <a:r>
              <a:rPr lang="en-US" sz="2800" dirty="0"/>
              <a:t> (Proverbs 29:27, 10).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Cain was angry because of envy. Genesis 4:6;</a:t>
            </a:r>
            <a:br>
              <a:rPr lang="en-US" sz="2800" dirty="0"/>
            </a:br>
            <a:r>
              <a:rPr lang="en-US" sz="2800" dirty="0"/>
              <a:t>1 John 3:11-12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Saul repeatedly tried to kill David, although he admitted that David was more righteous than himself</a:t>
            </a:r>
            <a:br>
              <a:rPr lang="en-US" sz="2800" dirty="0"/>
            </a:br>
            <a:r>
              <a:rPr lang="en-US" sz="2800" dirty="0"/>
              <a:t>(1 Samuel 24:11, 17).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Haman sought to kill ALL the Jews because Mordecai refused to bow before him (Esther 3:6).</a:t>
            </a:r>
          </a:p>
          <a:p>
            <a:pPr>
              <a:spcBef>
                <a:spcPts val="0"/>
              </a:spcBef>
            </a:pPr>
            <a:r>
              <a:rPr lang="en-US" sz="2800" dirty="0"/>
              <a:t>The people of Jesus’ day became </a:t>
            </a:r>
            <a:r>
              <a:rPr lang="en-US" sz="2800" i="1" dirty="0"/>
              <a:t>“betrayers and murderers”</a:t>
            </a:r>
            <a:r>
              <a:rPr lang="en-US" sz="2800" dirty="0"/>
              <a:t> of the Righteous One (Acts 7:52).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Why Are You Angry?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3122" y="1762811"/>
            <a:ext cx="8935628" cy="5093702"/>
          </a:xfr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en-US" sz="2500" i="1" dirty="0">
                <a:cs typeface="Arial" panose="020B0604020202020204" pitchFamily="34" charset="0"/>
              </a:rPr>
              <a:t>“Cain said unto Jehovah, My punishment is greater than I can bear.”</a:t>
            </a:r>
            <a:r>
              <a:rPr lang="en-US" sz="2500" dirty="0">
                <a:cs typeface="Arial" panose="020B0604020202020204" pitchFamily="34" charset="0"/>
              </a:rPr>
              <a:t> (Genesis 4:13)</a:t>
            </a:r>
          </a:p>
          <a:p>
            <a:pPr>
              <a:spcBef>
                <a:spcPts val="0"/>
              </a:spcBef>
            </a:pPr>
            <a:r>
              <a:rPr lang="en-US" sz="2500" dirty="0">
                <a:cs typeface="Arial" panose="020B0604020202020204" pitchFamily="34" charset="0"/>
              </a:rPr>
              <a:t>Saul suffered death in battle against the Philistines</a:t>
            </a:r>
            <a:br>
              <a:rPr lang="en-US" sz="2500" dirty="0">
                <a:cs typeface="Arial" panose="020B0604020202020204" pitchFamily="34" charset="0"/>
              </a:rPr>
            </a:br>
            <a:r>
              <a:rPr lang="en-US" sz="2500" dirty="0">
                <a:cs typeface="Arial" panose="020B0604020202020204" pitchFamily="34" charset="0"/>
              </a:rPr>
              <a:t>(1 Samuel 18:25; 31:1-4).</a:t>
            </a:r>
          </a:p>
          <a:p>
            <a:pPr>
              <a:spcBef>
                <a:spcPts val="0"/>
              </a:spcBef>
            </a:pPr>
            <a:r>
              <a:rPr lang="en-US" sz="2500" dirty="0">
                <a:cs typeface="Arial" panose="020B0604020202020204" pitchFamily="34" charset="0"/>
              </a:rPr>
              <a:t>Haman hanged on his own gallows. (Esther 7:10; 8:7)</a:t>
            </a:r>
          </a:p>
          <a:p>
            <a:pPr lvl="1">
              <a:spcBef>
                <a:spcPts val="0"/>
              </a:spcBef>
            </a:pPr>
            <a:r>
              <a:rPr lang="en-US" sz="2500" dirty="0">
                <a:cs typeface="Arial" panose="020B0604020202020204" pitchFamily="34" charset="0"/>
              </a:rPr>
              <a:t>His sons also. (Esther 9:13, 25)</a:t>
            </a:r>
          </a:p>
          <a:p>
            <a:pPr>
              <a:spcBef>
                <a:spcPts val="0"/>
              </a:spcBef>
            </a:pPr>
            <a:r>
              <a:rPr lang="en-US" sz="2500" dirty="0">
                <a:cs typeface="Arial" panose="020B0604020202020204" pitchFamily="34" charset="0"/>
              </a:rPr>
              <a:t>Those who crucified the Righteous One incurred a greater punishment themselves than they could possibly inflict on him – the punishment of unquenchable fire (Matthew 3:12;</a:t>
            </a:r>
            <a:br>
              <a:rPr lang="en-US" sz="2500" dirty="0">
                <a:cs typeface="Arial" panose="020B0604020202020204" pitchFamily="34" charset="0"/>
              </a:rPr>
            </a:br>
            <a:r>
              <a:rPr lang="en-US" sz="2500" dirty="0">
                <a:cs typeface="Arial" panose="020B0604020202020204" pitchFamily="34" charset="0"/>
              </a:rPr>
              <a:t>Luke 19:27).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500" dirty="0">
                <a:cs typeface="Arial" panose="020B0604020202020204" pitchFamily="34" charset="0"/>
              </a:rPr>
              <a:t>cf. Hosea 8:7, </a:t>
            </a:r>
            <a:r>
              <a:rPr lang="en-US" sz="2500" i="1" dirty="0">
                <a:cs typeface="Arial" panose="020B0604020202020204" pitchFamily="34" charset="0"/>
              </a:rPr>
              <a:t>“For they sow the wind, and they shall reap the whirlwind: he hath no standing grain; the blade shall yield no meal; if so be it yield, strangers shall swallow it up.”</a:t>
            </a:r>
          </a:p>
        </p:txBody>
      </p:sp>
    </p:spTree>
    <p:extLst>
      <p:ext uri="{BB962C8B-B14F-4D97-AF65-F5344CB8AC3E}">
        <p14:creationId xmlns:p14="http://schemas.microsoft.com/office/powerpoint/2010/main" val="824572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6959"/>
            <a:ext cx="8229600" cy="769441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Why Are You Angry?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spAutoFit/>
          </a:bodyPr>
          <a:lstStyle/>
          <a:p>
            <a:pPr>
              <a:buNone/>
            </a:pPr>
            <a:r>
              <a:rPr lang="en-US" sz="3900" u="sng" dirty="0"/>
              <a:t>God was angry because of the sin of His people</a:t>
            </a:r>
            <a:r>
              <a:rPr lang="en-US" sz="3900" dirty="0"/>
              <a:t>.</a:t>
            </a:r>
          </a:p>
          <a:p>
            <a:pPr>
              <a:buNone/>
            </a:pPr>
            <a:r>
              <a:rPr lang="en-US" baseline="0" dirty="0"/>
              <a:t>1.	With the wicked. Psalms 79:5</a:t>
            </a:r>
          </a:p>
          <a:p>
            <a:pPr>
              <a:buNone/>
            </a:pPr>
            <a:r>
              <a:rPr lang="en-US" baseline="0" dirty="0"/>
              <a:t>2.	With Moses. Deuteronomy 1:37; 4:21</a:t>
            </a:r>
          </a:p>
          <a:p>
            <a:pPr>
              <a:buNone/>
            </a:pPr>
            <a:r>
              <a:rPr lang="en-US" baseline="0" dirty="0"/>
              <a:t>3.	With Aaron. Deuteronomy 9:20</a:t>
            </a:r>
          </a:p>
          <a:p>
            <a:pPr>
              <a:buNone/>
            </a:pPr>
            <a:r>
              <a:rPr lang="en-US" baseline="0" dirty="0"/>
              <a:t>4.	With Solomon. 1 Kings 11:9</a:t>
            </a:r>
          </a:p>
          <a:p>
            <a:pPr>
              <a:buNone/>
            </a:pPr>
            <a:r>
              <a:rPr lang="en-US" baseline="0" dirty="0"/>
              <a:t>5.	With Israel. 2 Kings 17:18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Quadrant design template">
  <a:themeElements>
    <a:clrScheme name="Office Theme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1432</TotalTime>
  <Words>1451</Words>
  <Application>Microsoft Office PowerPoint</Application>
  <PresentationFormat>On-screen Show (4:3)</PresentationFormat>
  <Paragraphs>110</Paragraphs>
  <Slides>18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Segoe UI</vt:lpstr>
      <vt:lpstr>Segoe UI Semibold</vt:lpstr>
      <vt:lpstr>Times New Roman</vt:lpstr>
      <vt:lpstr>Wingdings</vt:lpstr>
      <vt:lpstr>Quadrant design template</vt:lpstr>
      <vt:lpstr>Security Of Those Who Trust In The Lord …</vt:lpstr>
      <vt:lpstr>Review: Background</vt:lpstr>
      <vt:lpstr>Review: Background</vt:lpstr>
      <vt:lpstr>Summary … Let God take care of it. </vt:lpstr>
      <vt:lpstr>The Sin of Anger</vt:lpstr>
      <vt:lpstr>Anger: A Heart Problem</vt:lpstr>
      <vt:lpstr>Why Are You Angry?</vt:lpstr>
      <vt:lpstr>Why Are You Angry?</vt:lpstr>
      <vt:lpstr>Why Are You Angry?</vt:lpstr>
      <vt:lpstr>Why Are You Angry?</vt:lpstr>
      <vt:lpstr>The Expression Of Anger</vt:lpstr>
      <vt:lpstr>How Do We Behave In Anger?</vt:lpstr>
      <vt:lpstr>Anger Must Not Void Self-Control</vt:lpstr>
      <vt:lpstr>Wise Man Controls His Anger</vt:lpstr>
      <vt:lpstr>The Fool Does Not Control His Anger</vt:lpstr>
      <vt:lpstr>In Anger, What Do You Say?</vt:lpstr>
      <vt:lpstr>In Anger, What Do You Say?</vt:lpstr>
      <vt:lpstr>In Anger, What Do You Say?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Study Of The Psalms (12-4-22)</dc:title>
  <dc:creator>Micky Galloway</dc:creator>
  <cp:lastModifiedBy>Richard Lidh</cp:lastModifiedBy>
  <cp:revision>34</cp:revision>
  <cp:lastPrinted>2022-12-09T19:13:47Z</cp:lastPrinted>
  <dcterms:created xsi:type="dcterms:W3CDTF">2022-11-02T18:25:38Z</dcterms:created>
  <dcterms:modified xsi:type="dcterms:W3CDTF">2022-12-09T19:14:18Z</dcterms:modified>
</cp:coreProperties>
</file>